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7" r:id="rId2"/>
    <p:sldId id="259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7" r:id="rId11"/>
    <p:sldId id="268" r:id="rId12"/>
    <p:sldId id="269" r:id="rId13"/>
    <p:sldId id="270" r:id="rId14"/>
    <p:sldId id="266" r:id="rId15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– uthevin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iddels stil 2 – utheving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iddels stil 2 – utheving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iddels stil 2 – utheving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iddels stil 2 – utheving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iddels stil 2 – utheving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B344D84-9AFB-497E-A393-DC336BA19D2E}" styleName="Middels stil 3 – utheving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iddels stil 3 – utheving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6E25E649-3F16-4E02-A733-19D2CDBF48F0}" styleName="Middels stil 3 – utheving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iddels stil 3 – utheving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98"/>
    <p:restoredTop sz="94567"/>
  </p:normalViewPr>
  <p:slideViewPr>
    <p:cSldViewPr snapToGrid="0" snapToObjects="1">
      <p:cViewPr varScale="1">
        <p:scale>
          <a:sx n="75" d="100"/>
          <a:sy n="75" d="100"/>
        </p:scale>
        <p:origin x="184" y="6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2D4571-AEFE-5C42-92FC-04E072D11D3A}" type="datetimeFigureOut">
              <a:rPr lang="nb-NO" smtClean="0"/>
              <a:t>06.01.2019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nb-NO"/>
              <a:t>Rediger tekststiler i malen
Andre nivå
Tredje nivå
Fjerde nivå
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25D9A3-D31D-564E-AB88-1B9B828AB06F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9572303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AADE25-B2FF-7942-98CE-C39D8E6BF0DD}" type="slidenum">
              <a:rPr lang="nb-NO" smtClean="0"/>
              <a:t>1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7025872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6EBF2AEC-91E5-EE47-B634-533D223AC3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Undertittel 2">
            <a:extLst>
              <a:ext uri="{FF2B5EF4-FFF2-40B4-BE49-F238E27FC236}">
                <a16:creationId xmlns:a16="http://schemas.microsoft.com/office/drawing/2014/main" id="{21BF12DB-39EF-E047-8907-EB97033BCF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10A65381-CEA9-4846-A2CC-47B7BE4EB8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503ED-DF44-5D49-81D0-7468F6214E19}" type="datetimeFigureOut">
              <a:rPr lang="nb-NO" smtClean="0"/>
              <a:t>06.01.2019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B698DFC0-07C2-7D43-B46D-6D289F797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B5FCAAE0-DB70-A044-8448-06B76BB36C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C9279-F1A0-FA4F-8675-AFFAE867DC59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2114213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E8803D70-0CCC-0B41-AD65-9FBEAFD01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>
            <a:extLst>
              <a:ext uri="{FF2B5EF4-FFF2-40B4-BE49-F238E27FC236}">
                <a16:creationId xmlns:a16="http://schemas.microsoft.com/office/drawing/2014/main" id="{0033378E-CF93-1147-AC08-75C916ADE3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nb-NO"/>
              <a:t>Rediger tekststiler i malen
Andre nivå
Tredje nivå
Fjerde nivå
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9A3686BF-C9E3-5247-BE34-8FDF60F40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503ED-DF44-5D49-81D0-7468F6214E19}" type="datetimeFigureOut">
              <a:rPr lang="nb-NO" smtClean="0"/>
              <a:t>06.01.2019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F092834F-4A02-DE42-8BAA-2D9AAA78B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D001B7C6-4B2B-DD4B-BD40-257DD70BE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C9279-F1A0-FA4F-8675-AFFAE867DC59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7913436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>
            <a:extLst>
              <a:ext uri="{FF2B5EF4-FFF2-40B4-BE49-F238E27FC236}">
                <a16:creationId xmlns:a16="http://schemas.microsoft.com/office/drawing/2014/main" id="{810F9421-ED8D-F64E-B085-E6A65E3140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>
            <a:extLst>
              <a:ext uri="{FF2B5EF4-FFF2-40B4-BE49-F238E27FC236}">
                <a16:creationId xmlns:a16="http://schemas.microsoft.com/office/drawing/2014/main" id="{BE3DAED4-42C9-184F-BD7D-C2E4D0631B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nb-NO"/>
              <a:t>Rediger tekststiler i malen
Andre nivå
Tredje nivå
Fjerde nivå
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CD1C9622-2A47-F744-884B-89C2EFE6C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503ED-DF44-5D49-81D0-7468F6214E19}" type="datetimeFigureOut">
              <a:rPr lang="nb-NO" smtClean="0"/>
              <a:t>06.01.2019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0BB7071E-4B84-264A-872A-6BE6AF091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B47C1482-D213-DB45-995B-AD302DEF1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C9279-F1A0-FA4F-8675-AFFAE867DC59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6741797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308F8D31-1479-274E-A921-093F6E05B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30C3FFE5-FD38-3241-A10A-6EF3E41208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/>
              <a:t>Rediger tekststiler i malen
Andre nivå
Tredje nivå
Fjerde nivå
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3E786FFD-B847-B644-9CAC-E27EDE2CB6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503ED-DF44-5D49-81D0-7468F6214E19}" type="datetimeFigureOut">
              <a:rPr lang="nb-NO" smtClean="0"/>
              <a:t>06.01.2019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08FC3A38-656D-2E48-9CAE-BB22AD45F7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7ABA54C2-F72C-FF4A-A5DC-2A429D629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C9279-F1A0-FA4F-8675-AFFAE867DC59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2152948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l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8949E4E9-E5A7-C34A-AFB3-BE01D589D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558D4103-2CAE-B646-8729-06ED4E17C4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Rediger tekststiler i malen
Andre nivå
Tredje nivå
Fjerde nivå
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FB943B0C-145B-FD4B-9D86-EC23DC080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503ED-DF44-5D49-81D0-7468F6214E19}" type="datetimeFigureOut">
              <a:rPr lang="nb-NO" smtClean="0"/>
              <a:t>06.01.2019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8595272E-7C3D-3E4E-A199-1AD424DF70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11E41B43-B446-D34A-AE78-54D9A75F0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C9279-F1A0-FA4F-8675-AFFAE867DC59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5461089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D31C0496-327F-E942-AD1B-BBF1F9077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78A7F155-661B-8448-9BAE-70117A4962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nb-NO"/>
              <a:t>Rediger tekststiler i malen
Andre nivå
Tredje nivå
Fjerde nivå
Femte nivå</a:t>
            </a:r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9C968C03-2116-8247-8E16-AD3B867AC1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nb-NO"/>
              <a:t>Rediger tekststiler i malen
Andre nivå
Tredje nivå
Fjerde nivå
Femte nivå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475750AF-3BBD-9D4B-A382-07D13D453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503ED-DF44-5D49-81D0-7468F6214E19}" type="datetimeFigureOut">
              <a:rPr lang="nb-NO" smtClean="0"/>
              <a:t>06.01.2019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2B009D65-2AB2-5142-B499-1F8C32FDE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4CAF0C20-C243-3A47-96CA-C205139E9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C9279-F1A0-FA4F-8675-AFFAE867DC59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2576776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08222922-F42A-2A4D-BF24-A59A27133F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495E3D2A-3077-4D49-92EB-A81D48D66E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nb-NO"/>
              <a:t>Rediger tekststiler i malen
Andre nivå
Tredje nivå
Fjerde nivå
Femte nivå</a:t>
            </a:r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C3E7FC06-3196-7D48-85AB-73F923CBD5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nb-NO"/>
              <a:t>Rediger tekststiler i malen
Andre nivå
Tredje nivå
Fjerde nivå
Femte nivå</a:t>
            </a:r>
          </a:p>
        </p:txBody>
      </p:sp>
      <p:sp>
        <p:nvSpPr>
          <p:cNvPr id="5" name="Plassholder for tekst 4">
            <a:extLst>
              <a:ext uri="{FF2B5EF4-FFF2-40B4-BE49-F238E27FC236}">
                <a16:creationId xmlns:a16="http://schemas.microsoft.com/office/drawing/2014/main" id="{94BAFC6C-E2B8-134B-9FA9-DF50EC432E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nb-NO"/>
              <a:t>Rediger tekststiler i malen
Andre nivå
Tredje nivå
Fjerde nivå
Femte nivå</a:t>
            </a:r>
          </a:p>
        </p:txBody>
      </p:sp>
      <p:sp>
        <p:nvSpPr>
          <p:cNvPr id="6" name="Plassholder for innhold 5">
            <a:extLst>
              <a:ext uri="{FF2B5EF4-FFF2-40B4-BE49-F238E27FC236}">
                <a16:creationId xmlns:a16="http://schemas.microsoft.com/office/drawing/2014/main" id="{A1F3F0FA-A03A-554B-800B-3A59A1FFF6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nb-NO"/>
              <a:t>Rediger tekststiler i malen
Andre nivå
Tredje nivå
Fjerde nivå
Femte nivå</a:t>
            </a:r>
          </a:p>
        </p:txBody>
      </p:sp>
      <p:sp>
        <p:nvSpPr>
          <p:cNvPr id="7" name="Plassholder for dato 6">
            <a:extLst>
              <a:ext uri="{FF2B5EF4-FFF2-40B4-BE49-F238E27FC236}">
                <a16:creationId xmlns:a16="http://schemas.microsoft.com/office/drawing/2014/main" id="{EA285F87-D0AF-A946-A70B-EF09B45DD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503ED-DF44-5D49-81D0-7468F6214E19}" type="datetimeFigureOut">
              <a:rPr lang="nb-NO" smtClean="0"/>
              <a:t>06.01.2019</a:t>
            </a:fld>
            <a:endParaRPr lang="nb-NO"/>
          </a:p>
        </p:txBody>
      </p:sp>
      <p:sp>
        <p:nvSpPr>
          <p:cNvPr id="8" name="Plassholder for bunntekst 7">
            <a:extLst>
              <a:ext uri="{FF2B5EF4-FFF2-40B4-BE49-F238E27FC236}">
                <a16:creationId xmlns:a16="http://schemas.microsoft.com/office/drawing/2014/main" id="{D18FC7A5-ADD7-FB4A-9A7D-F5D969F9D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Plassholder for lysbildenummer 8">
            <a:extLst>
              <a:ext uri="{FF2B5EF4-FFF2-40B4-BE49-F238E27FC236}">
                <a16:creationId xmlns:a16="http://schemas.microsoft.com/office/drawing/2014/main" id="{78AED3AA-9D38-BA40-A8CE-02DDB5D1D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C9279-F1A0-FA4F-8675-AFFAE867DC59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2770341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5542FF15-E2EA-DF40-91EE-D3CE6B06E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>
            <a:extLst>
              <a:ext uri="{FF2B5EF4-FFF2-40B4-BE49-F238E27FC236}">
                <a16:creationId xmlns:a16="http://schemas.microsoft.com/office/drawing/2014/main" id="{97B5FBB2-E77C-0A4E-A748-5E3E189D61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503ED-DF44-5D49-81D0-7468F6214E19}" type="datetimeFigureOut">
              <a:rPr lang="nb-NO" smtClean="0"/>
              <a:t>06.01.2019</a:t>
            </a:fld>
            <a:endParaRPr lang="nb-NO"/>
          </a:p>
        </p:txBody>
      </p:sp>
      <p:sp>
        <p:nvSpPr>
          <p:cNvPr id="4" name="Plassholder for bunntekst 3">
            <a:extLst>
              <a:ext uri="{FF2B5EF4-FFF2-40B4-BE49-F238E27FC236}">
                <a16:creationId xmlns:a16="http://schemas.microsoft.com/office/drawing/2014/main" id="{31674625-16BE-AC43-97A3-58779D478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Plassholder for lysbildenummer 4">
            <a:extLst>
              <a:ext uri="{FF2B5EF4-FFF2-40B4-BE49-F238E27FC236}">
                <a16:creationId xmlns:a16="http://schemas.microsoft.com/office/drawing/2014/main" id="{AD44140A-A494-E047-944B-E7D3AB1624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C9279-F1A0-FA4F-8675-AFFAE867DC59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5838436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>
            <a:extLst>
              <a:ext uri="{FF2B5EF4-FFF2-40B4-BE49-F238E27FC236}">
                <a16:creationId xmlns:a16="http://schemas.microsoft.com/office/drawing/2014/main" id="{BDFCF675-D8EF-DC4A-BDD8-F321C83DD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503ED-DF44-5D49-81D0-7468F6214E19}" type="datetimeFigureOut">
              <a:rPr lang="nb-NO" smtClean="0"/>
              <a:t>06.01.2019</a:t>
            </a:fld>
            <a:endParaRPr lang="nb-NO"/>
          </a:p>
        </p:txBody>
      </p:sp>
      <p:sp>
        <p:nvSpPr>
          <p:cNvPr id="3" name="Plassholder for bunntekst 2">
            <a:extLst>
              <a:ext uri="{FF2B5EF4-FFF2-40B4-BE49-F238E27FC236}">
                <a16:creationId xmlns:a16="http://schemas.microsoft.com/office/drawing/2014/main" id="{378C0D29-DCEE-BA41-ABFC-5E87CD5CD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>
            <a:extLst>
              <a:ext uri="{FF2B5EF4-FFF2-40B4-BE49-F238E27FC236}">
                <a16:creationId xmlns:a16="http://schemas.microsoft.com/office/drawing/2014/main" id="{AFAAC2E7-7381-0B49-9508-85EBE31EF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C9279-F1A0-FA4F-8675-AFFAE867DC59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7827664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BB119B7C-1EBA-7F45-BE31-E936C4F5A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68865CD5-1039-8944-B8BA-D7B6784A7A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nb-NO"/>
              <a:t>Rediger tekststiler i malen
Andre nivå
Tredje nivå
Fjerde nivå
Femte nivå</a:t>
            </a:r>
          </a:p>
        </p:txBody>
      </p:sp>
      <p:sp>
        <p:nvSpPr>
          <p:cNvPr id="4" name="Plassholder for tekst 3">
            <a:extLst>
              <a:ext uri="{FF2B5EF4-FFF2-40B4-BE49-F238E27FC236}">
                <a16:creationId xmlns:a16="http://schemas.microsoft.com/office/drawing/2014/main" id="{EDDE44EF-EC80-FC4B-A1EC-2FE7C28EB4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nb-NO"/>
              <a:t>Rediger tekststiler i malen
Andre nivå
Tredje nivå
Fjerde nivå
Femte nivå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5553FA83-00D5-F342-A1DA-4123144F41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503ED-DF44-5D49-81D0-7468F6214E19}" type="datetimeFigureOut">
              <a:rPr lang="nb-NO" smtClean="0"/>
              <a:t>06.01.2019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547EC07B-CAF4-FE47-8F64-FBC233489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93096E91-8492-3341-8507-B30460A33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C9279-F1A0-FA4F-8675-AFFAE867DC59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3422651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5BEC8D3D-1C41-0D4C-91FF-FB55DF2AF3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>
            <a:extLst>
              <a:ext uri="{FF2B5EF4-FFF2-40B4-BE49-F238E27FC236}">
                <a16:creationId xmlns:a16="http://schemas.microsoft.com/office/drawing/2014/main" id="{889E3D5A-0984-7848-981B-A046167E8C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b-NO"/>
              <a:t>Klikk på ikonet for å legge til et bilde</a:t>
            </a:r>
          </a:p>
        </p:txBody>
      </p:sp>
      <p:sp>
        <p:nvSpPr>
          <p:cNvPr id="4" name="Plassholder for tekst 3">
            <a:extLst>
              <a:ext uri="{FF2B5EF4-FFF2-40B4-BE49-F238E27FC236}">
                <a16:creationId xmlns:a16="http://schemas.microsoft.com/office/drawing/2014/main" id="{531882D8-7524-B743-A82C-1AFDAF2429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nb-NO"/>
              <a:t>Rediger tekststiler i malen
Andre nivå
Tredje nivå
Fjerde nivå
Femte nivå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C429ABC2-FC57-F441-BFD4-B950B6EE97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503ED-DF44-5D49-81D0-7468F6214E19}" type="datetimeFigureOut">
              <a:rPr lang="nb-NO" smtClean="0"/>
              <a:t>06.01.2019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74819697-8EB7-A148-9894-BCF5F4FCF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694FDD74-8A92-714D-B9DC-43B4038B73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C9279-F1A0-FA4F-8675-AFFAE867DC59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1293862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>
            <a:extLst>
              <a:ext uri="{FF2B5EF4-FFF2-40B4-BE49-F238E27FC236}">
                <a16:creationId xmlns:a16="http://schemas.microsoft.com/office/drawing/2014/main" id="{A705F323-D0AF-A44C-B02C-908055CDC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4659F650-347A-374B-95E6-A02CB4B8A4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nb-NO" dirty="0"/>
              <a:t>Rediger tekststiler i malen
Andre nivå
Tredje nivå
Fjerde nivå
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99E6EA6A-7717-D34F-9E2B-91067F3424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D503ED-DF44-5D49-81D0-7468F6214E19}" type="datetimeFigureOut">
              <a:rPr lang="nb-NO" smtClean="0"/>
              <a:t>06.01.2019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FA469ADC-488E-0647-9732-754F088FC9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FF81A167-14F3-5448-ACED-C009FD0F8C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EC9279-F1A0-FA4F-8675-AFFAE867DC59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891119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1" i="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04BA91A5-4065-BA42-8284-470909F0D9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-117338"/>
            <a:ext cx="9144000" cy="995423"/>
          </a:xfrm>
        </p:spPr>
        <p:txBody>
          <a:bodyPr>
            <a:normAutofit/>
          </a:bodyPr>
          <a:lstStyle/>
          <a:p>
            <a:r>
              <a:rPr lang="nb-NO" sz="4800" b="1" dirty="0">
                <a:latin typeface="Calibri" panose="020F0502020204030204" pitchFamily="34" charset="0"/>
                <a:cs typeface="Calibri" panose="020F0502020204030204" pitchFamily="34" charset="0"/>
              </a:rPr>
              <a:t>IT 1 </a:t>
            </a:r>
          </a:p>
        </p:txBody>
      </p:sp>
      <p:sp>
        <p:nvSpPr>
          <p:cNvPr id="12" name="Undertittel 2">
            <a:extLst>
              <a:ext uri="{FF2B5EF4-FFF2-40B4-BE49-F238E27FC236}">
                <a16:creationId xmlns:a16="http://schemas.microsoft.com/office/drawing/2014/main" id="{4B29598A-74BC-494A-81D2-1DB7DE0824CF}"/>
              </a:ext>
            </a:extLst>
          </p:cNvPr>
          <p:cNvSpPr txBox="1">
            <a:spLocks/>
          </p:cNvSpPr>
          <p:nvPr/>
        </p:nvSpPr>
        <p:spPr>
          <a:xfrm>
            <a:off x="4132162" y="5857654"/>
            <a:ext cx="3931534" cy="41047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b-NO" b="1" dirty="0">
                <a:latin typeface="Calibri" panose="020F0502020204030204" pitchFamily="34" charset="0"/>
                <a:cs typeface="Calibri" panose="020F0502020204030204" pitchFamily="34" charset="0"/>
              </a:rPr>
              <a:t>Legg mobilen i mobilhotellet!</a:t>
            </a:r>
          </a:p>
        </p:txBody>
      </p:sp>
      <p:sp>
        <p:nvSpPr>
          <p:cNvPr id="14" name="Undertittel 2">
            <a:extLst>
              <a:ext uri="{FF2B5EF4-FFF2-40B4-BE49-F238E27FC236}">
                <a16:creationId xmlns:a16="http://schemas.microsoft.com/office/drawing/2014/main" id="{35589E43-A936-0F46-88C7-0148378DB13F}"/>
              </a:ext>
            </a:extLst>
          </p:cNvPr>
          <p:cNvSpPr txBox="1">
            <a:spLocks/>
          </p:cNvSpPr>
          <p:nvPr/>
        </p:nvSpPr>
        <p:spPr>
          <a:xfrm>
            <a:off x="1524000" y="2328534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b-NO" b="1" dirty="0">
                <a:latin typeface="Calibri" panose="020F0502020204030204" pitchFamily="34" charset="0"/>
                <a:cs typeface="Calibri" panose="020F0502020204030204" pitchFamily="34" charset="0"/>
              </a:rPr>
              <a:t>Innhold tilpasset ulike skjermstørrelser</a:t>
            </a:r>
          </a:p>
          <a:p>
            <a:r>
              <a:rPr lang="nb-NO" b="1" dirty="0">
                <a:latin typeface="Calibri" panose="020F0502020204030204" pitchFamily="34" charset="0"/>
                <a:cs typeface="Calibri" panose="020F0502020204030204" pitchFamily="34" charset="0"/>
              </a:rPr>
              <a:t>Uke 2 - 7. jan 2019</a:t>
            </a:r>
          </a:p>
        </p:txBody>
      </p:sp>
    </p:spTree>
    <p:extLst>
      <p:ext uri="{BB962C8B-B14F-4D97-AF65-F5344CB8AC3E}">
        <p14:creationId xmlns:p14="http://schemas.microsoft.com/office/powerpoint/2010/main" val="21652550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AF9FE4DF-D8E1-DC48-BD7B-8FCB1F477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b="0" dirty="0"/>
              <a:t>Horisontalt eller vertikalt med </a:t>
            </a:r>
            <a:r>
              <a:rPr lang="nb-NO" b="0" dirty="0" err="1"/>
              <a:t>flex-direction</a:t>
            </a:r>
            <a:endParaRPr lang="nb-NO" b="0" dirty="0"/>
          </a:p>
        </p:txBody>
      </p:sp>
      <p:graphicFrame>
        <p:nvGraphicFramePr>
          <p:cNvPr id="4" name="Plassholder for innhold 3">
            <a:extLst>
              <a:ext uri="{FF2B5EF4-FFF2-40B4-BE49-F238E27FC236}">
                <a16:creationId xmlns:a16="http://schemas.microsoft.com/office/drawing/2014/main" id="{4C4A5C19-AC88-2243-ABAF-4A9AD25F81F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87412753"/>
              </p:ext>
            </p:extLst>
          </p:nvPr>
        </p:nvGraphicFramePr>
        <p:xfrm>
          <a:off x="2082800" y="1896533"/>
          <a:ext cx="7992533" cy="4080934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3396370">
                  <a:extLst>
                    <a:ext uri="{9D8B030D-6E8A-4147-A177-3AD203B41FA5}">
                      <a16:colId xmlns:a16="http://schemas.microsoft.com/office/drawing/2014/main" val="1847233820"/>
                    </a:ext>
                  </a:extLst>
                </a:gridCol>
                <a:gridCol w="4596163">
                  <a:extLst>
                    <a:ext uri="{9D8B030D-6E8A-4147-A177-3AD203B41FA5}">
                      <a16:colId xmlns:a16="http://schemas.microsoft.com/office/drawing/2014/main" val="2016049522"/>
                    </a:ext>
                  </a:extLst>
                </a:gridCol>
              </a:tblGrid>
              <a:tr h="408093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b-NO" sz="2000">
                          <a:effectLst/>
                        </a:rPr>
                        <a:t>Flex-direction</a:t>
                      </a:r>
                      <a:endParaRPr lang="nb-NO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b-NO" sz="2000">
                          <a:effectLst/>
                        </a:rPr>
                        <a:t>Forklaring</a:t>
                      </a:r>
                      <a:endParaRPr lang="nb-NO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00771382"/>
                  </a:ext>
                </a:extLst>
              </a:tr>
              <a:tr h="122428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b-NO" sz="2000" dirty="0" err="1">
                          <a:effectLst/>
                        </a:rPr>
                        <a:t>flex-direction</a:t>
                      </a:r>
                      <a:r>
                        <a:rPr lang="nb-NO" sz="2000" dirty="0">
                          <a:effectLst/>
                        </a:rPr>
                        <a:t>: </a:t>
                      </a:r>
                      <a:r>
                        <a:rPr lang="nb-NO" sz="2000" dirty="0" err="1">
                          <a:effectLst/>
                        </a:rPr>
                        <a:t>row</a:t>
                      </a:r>
                      <a:r>
                        <a:rPr lang="nb-NO" sz="2000" dirty="0">
                          <a:effectLst/>
                        </a:rPr>
                        <a:t>;</a:t>
                      </a:r>
                      <a:endParaRPr lang="nb-NO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b-NO" sz="2000" dirty="0">
                          <a:effectLst/>
                        </a:rPr>
                        <a:t>Elementene ligger ved siden av hverandre i den rekkefølgen de har i HTML-koden. Dette er standard for </a:t>
                      </a:r>
                      <a:r>
                        <a:rPr lang="nb-NO" sz="2000" dirty="0" err="1">
                          <a:effectLst/>
                        </a:rPr>
                        <a:t>flexbox</a:t>
                      </a:r>
                      <a:r>
                        <a:rPr lang="nb-NO" sz="2000" dirty="0">
                          <a:effectLst/>
                        </a:rPr>
                        <a:t>.</a:t>
                      </a:r>
                      <a:endParaRPr lang="nb-NO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41142076"/>
                  </a:ext>
                </a:extLst>
              </a:tr>
              <a:tr h="81618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b-NO" sz="2000">
                          <a:effectLst/>
                        </a:rPr>
                        <a:t>flex-direction: column;</a:t>
                      </a:r>
                      <a:endParaRPr lang="nb-NO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b-NO" sz="2000">
                          <a:effectLst/>
                        </a:rPr>
                        <a:t>Elementene ligger under hverandre i den rekkefølgen de har i HTML-koden.</a:t>
                      </a:r>
                      <a:endParaRPr lang="nb-NO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68693388"/>
                  </a:ext>
                </a:extLst>
              </a:tr>
              <a:tr h="81618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b-NO" sz="2000">
                          <a:effectLst/>
                        </a:rPr>
                        <a:t>flex-direction: row-reverse;</a:t>
                      </a:r>
                      <a:endParaRPr lang="nb-NO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b-NO" sz="2000">
                          <a:effectLst/>
                        </a:rPr>
                        <a:t>Elementene ligger ved siden av hverandre i den motsatt rekkefølg</a:t>
                      </a:r>
                      <a:endParaRPr lang="nb-NO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36808285"/>
                  </a:ext>
                </a:extLst>
              </a:tr>
              <a:tr h="81618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b-NO" sz="2000">
                          <a:effectLst/>
                        </a:rPr>
                        <a:t>flex-direction: column-reverse;</a:t>
                      </a:r>
                      <a:endParaRPr lang="nb-NO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b-NO" sz="2000" dirty="0">
                          <a:effectLst/>
                        </a:rPr>
                        <a:t>Elementene ligger under hverandre i motsatt rekkefølge.</a:t>
                      </a:r>
                      <a:endParaRPr lang="nb-NO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479987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173398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AF9FE4DF-D8E1-DC48-BD7B-8FCB1F477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b="0" dirty="0"/>
              <a:t>Fordele elementene med </a:t>
            </a:r>
            <a:r>
              <a:rPr lang="nb-NO" b="0" dirty="0" err="1"/>
              <a:t>justify-content</a:t>
            </a:r>
            <a:endParaRPr lang="nb-NO" b="0" dirty="0"/>
          </a:p>
        </p:txBody>
      </p:sp>
      <p:graphicFrame>
        <p:nvGraphicFramePr>
          <p:cNvPr id="8" name="Plassholder for innhold 7">
            <a:extLst>
              <a:ext uri="{FF2B5EF4-FFF2-40B4-BE49-F238E27FC236}">
                <a16:creationId xmlns:a16="http://schemas.microsoft.com/office/drawing/2014/main" id="{BCC000CB-75B8-3E49-838D-34B05025008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70718143"/>
              </p:ext>
            </p:extLst>
          </p:nvPr>
        </p:nvGraphicFramePr>
        <p:xfrm>
          <a:off x="1928570" y="2266624"/>
          <a:ext cx="8587031" cy="3048000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3895284">
                  <a:extLst>
                    <a:ext uri="{9D8B030D-6E8A-4147-A177-3AD203B41FA5}">
                      <a16:colId xmlns:a16="http://schemas.microsoft.com/office/drawing/2014/main" val="1417520447"/>
                    </a:ext>
                  </a:extLst>
                </a:gridCol>
                <a:gridCol w="4691747">
                  <a:extLst>
                    <a:ext uri="{9D8B030D-6E8A-4147-A177-3AD203B41FA5}">
                      <a16:colId xmlns:a16="http://schemas.microsoft.com/office/drawing/2014/main" val="192654191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b-NO" sz="2000">
                          <a:effectLst/>
                        </a:rPr>
                        <a:t>Justify-content</a:t>
                      </a:r>
                      <a:endParaRPr lang="nb-NO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b-NO" sz="2000">
                          <a:effectLst/>
                        </a:rPr>
                        <a:t>Forklaring</a:t>
                      </a:r>
                      <a:endParaRPr lang="nb-NO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885890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b-NO" sz="2000">
                          <a:effectLst/>
                        </a:rPr>
                        <a:t>justify-content: flex-start;</a:t>
                      </a:r>
                      <a:endParaRPr lang="nb-NO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b-NO" sz="2000">
                          <a:effectLst/>
                        </a:rPr>
                        <a:t>Til venstre når flex-direction:row;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nb-NO" sz="2000">
                          <a:effectLst/>
                        </a:rPr>
                        <a:t>Fra toppen når flex-direction:column;</a:t>
                      </a:r>
                      <a:endParaRPr lang="nb-NO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236435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b-NO" sz="2000">
                          <a:effectLst/>
                        </a:rPr>
                        <a:t>justify-content: flex-end;</a:t>
                      </a:r>
                      <a:endParaRPr lang="nb-NO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b-NO" sz="2000">
                          <a:effectLst/>
                        </a:rPr>
                        <a:t>Til høyre når flex-direction:row;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nb-NO" sz="2000">
                          <a:effectLst/>
                        </a:rPr>
                        <a:t>Fra bunnen når flex-direction:column;</a:t>
                      </a:r>
                      <a:endParaRPr lang="nb-NO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1271934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b-NO" sz="2000">
                          <a:effectLst/>
                        </a:rPr>
                        <a:t>justify-content: space-between;</a:t>
                      </a:r>
                      <a:endParaRPr lang="nb-NO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b-NO" sz="2000">
                          <a:effectLst/>
                        </a:rPr>
                        <a:t>Luft mellom flex items, men ikke luft før det første og etter det siste.</a:t>
                      </a:r>
                      <a:endParaRPr lang="nb-NO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7668435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b-NO" sz="2000">
                          <a:effectLst/>
                        </a:rPr>
                        <a:t>justify-content: space-around;</a:t>
                      </a:r>
                      <a:endParaRPr lang="nb-NO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b-NO" sz="2000">
                          <a:effectLst/>
                        </a:rPr>
                        <a:t>Luft mellom flex items og luft før det første og etter det siste.</a:t>
                      </a:r>
                      <a:endParaRPr lang="nb-NO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006791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b-NO" sz="2000">
                          <a:effectLst/>
                        </a:rPr>
                        <a:t>justify-content: center;</a:t>
                      </a:r>
                      <a:endParaRPr lang="nb-NO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b-NO" sz="2000" dirty="0">
                          <a:effectLst/>
                        </a:rPr>
                        <a:t>Sentrerer </a:t>
                      </a:r>
                      <a:r>
                        <a:rPr lang="nb-NO" sz="2000" dirty="0" err="1">
                          <a:effectLst/>
                        </a:rPr>
                        <a:t>flex</a:t>
                      </a:r>
                      <a:r>
                        <a:rPr lang="nb-NO" sz="2000" dirty="0">
                          <a:effectLst/>
                        </a:rPr>
                        <a:t> </a:t>
                      </a:r>
                      <a:r>
                        <a:rPr lang="nb-NO" sz="2000" dirty="0" err="1">
                          <a:effectLst/>
                        </a:rPr>
                        <a:t>items</a:t>
                      </a:r>
                      <a:endParaRPr lang="nb-NO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213615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097672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FF32D07A-6A4D-A44D-B5F0-E84523571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b="0" dirty="0"/>
              <a:t>Midtstille elementene med </a:t>
            </a:r>
            <a:r>
              <a:rPr lang="nb-NO" b="0" dirty="0" err="1"/>
              <a:t>align-items</a:t>
            </a:r>
            <a:endParaRPr lang="nb-NO" b="0" dirty="0"/>
          </a:p>
        </p:txBody>
      </p:sp>
      <p:graphicFrame>
        <p:nvGraphicFramePr>
          <p:cNvPr id="4" name="Plassholder for innhold 3">
            <a:extLst>
              <a:ext uri="{FF2B5EF4-FFF2-40B4-BE49-F238E27FC236}">
                <a16:creationId xmlns:a16="http://schemas.microsoft.com/office/drawing/2014/main" id="{F1AA6F16-B992-0D43-B34D-011623E24FD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27263350"/>
              </p:ext>
            </p:extLst>
          </p:nvPr>
        </p:nvGraphicFramePr>
        <p:xfrm>
          <a:off x="2205317" y="2618936"/>
          <a:ext cx="7120035" cy="1828800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2499487">
                  <a:extLst>
                    <a:ext uri="{9D8B030D-6E8A-4147-A177-3AD203B41FA5}">
                      <a16:colId xmlns:a16="http://schemas.microsoft.com/office/drawing/2014/main" val="825890879"/>
                    </a:ext>
                  </a:extLst>
                </a:gridCol>
                <a:gridCol w="4620548">
                  <a:extLst>
                    <a:ext uri="{9D8B030D-6E8A-4147-A177-3AD203B41FA5}">
                      <a16:colId xmlns:a16="http://schemas.microsoft.com/office/drawing/2014/main" val="361402576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b-NO" sz="2000">
                          <a:effectLst/>
                        </a:rPr>
                        <a:t>align-items</a:t>
                      </a:r>
                      <a:endParaRPr lang="nb-NO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b-NO" sz="2000">
                          <a:effectLst/>
                        </a:rPr>
                        <a:t>Forklaring</a:t>
                      </a:r>
                      <a:endParaRPr lang="nb-NO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4499904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b-NO" sz="2000" dirty="0" err="1">
                          <a:effectLst/>
                        </a:rPr>
                        <a:t>align-items</a:t>
                      </a:r>
                      <a:r>
                        <a:rPr lang="nb-NO" sz="2000" dirty="0">
                          <a:effectLst/>
                        </a:rPr>
                        <a:t>: </a:t>
                      </a:r>
                      <a:r>
                        <a:rPr lang="nb-NO" sz="2000" dirty="0" err="1">
                          <a:effectLst/>
                        </a:rPr>
                        <a:t>center</a:t>
                      </a:r>
                      <a:r>
                        <a:rPr lang="nb-NO" sz="2000" dirty="0">
                          <a:effectLst/>
                        </a:rPr>
                        <a:t>;</a:t>
                      </a:r>
                      <a:endParaRPr lang="nb-NO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b-NO" sz="2000">
                          <a:effectLst/>
                        </a:rPr>
                        <a:t>Midtstiller elementer</a:t>
                      </a:r>
                      <a:endParaRPr lang="nb-NO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16635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b-NO" sz="2000">
                          <a:effectLst/>
                        </a:rPr>
                        <a:t>align-items: flex-start;</a:t>
                      </a:r>
                      <a:endParaRPr lang="nb-NO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b-NO" sz="2000">
                          <a:effectLst/>
                        </a:rPr>
                        <a:t>Til venstre når flex-direction:row;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nb-NO" sz="2000">
                          <a:effectLst/>
                        </a:rPr>
                        <a:t>Fra toppen når flex-direction:column;</a:t>
                      </a:r>
                      <a:endParaRPr lang="nb-NO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731424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b-NO" sz="2000">
                          <a:effectLst/>
                        </a:rPr>
                        <a:t>align-items: flex-end;</a:t>
                      </a:r>
                      <a:endParaRPr lang="nb-NO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b-NO" sz="2000" dirty="0">
                          <a:effectLst/>
                        </a:rPr>
                        <a:t>Til høyre når </a:t>
                      </a:r>
                      <a:r>
                        <a:rPr lang="nb-NO" sz="2000" dirty="0" err="1">
                          <a:effectLst/>
                        </a:rPr>
                        <a:t>flex-direction:row</a:t>
                      </a:r>
                      <a:r>
                        <a:rPr lang="nb-NO" sz="2000" dirty="0">
                          <a:effectLst/>
                        </a:rPr>
                        <a:t>;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nb-NO" sz="2000" dirty="0">
                          <a:effectLst/>
                        </a:rPr>
                        <a:t>Fra bunnen når </a:t>
                      </a:r>
                      <a:r>
                        <a:rPr lang="nb-NO" sz="2000" dirty="0" err="1">
                          <a:effectLst/>
                        </a:rPr>
                        <a:t>flex-direction:column</a:t>
                      </a:r>
                      <a:r>
                        <a:rPr lang="nb-NO" sz="2000" dirty="0">
                          <a:effectLst/>
                        </a:rPr>
                        <a:t>;</a:t>
                      </a:r>
                      <a:endParaRPr lang="nb-NO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67474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584005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E64D0380-34AB-EB41-90E9-C5E5CBF23B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b="0" dirty="0"/>
              <a:t>Størrelse på et </a:t>
            </a:r>
            <a:r>
              <a:rPr lang="nb-NO" b="0" dirty="0" err="1"/>
              <a:t>flex</a:t>
            </a:r>
            <a:r>
              <a:rPr lang="nb-NO" b="0" dirty="0"/>
              <a:t> item</a:t>
            </a:r>
          </a:p>
        </p:txBody>
      </p:sp>
      <p:pic>
        <p:nvPicPr>
          <p:cNvPr id="5" name="Plassholder for innhold 4">
            <a:extLst>
              <a:ext uri="{FF2B5EF4-FFF2-40B4-BE49-F238E27FC236}">
                <a16:creationId xmlns:a16="http://schemas.microsoft.com/office/drawing/2014/main" id="{4324CF6C-BEB0-D94C-9085-99F322DEFF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86416" y="2029354"/>
            <a:ext cx="5572062" cy="2000779"/>
          </a:xfrm>
          <a:prstGeom prst="rect">
            <a:avLst/>
          </a:prstGeom>
          <a:ln w="3175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6" name="Plassholder for innhold 2">
            <a:extLst>
              <a:ext uri="{FF2B5EF4-FFF2-40B4-BE49-F238E27FC236}">
                <a16:creationId xmlns:a16="http://schemas.microsoft.com/office/drawing/2014/main" id="{160C5563-7453-564D-B089-920422961B18}"/>
              </a:ext>
            </a:extLst>
          </p:cNvPr>
          <p:cNvSpPr txBox="1">
            <a:spLocks/>
          </p:cNvSpPr>
          <p:nvPr/>
        </p:nvSpPr>
        <p:spPr>
          <a:xfrm>
            <a:off x="1238746" y="4474696"/>
            <a:ext cx="658744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1" i="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nb-NO" dirty="0" err="1"/>
              <a:t>flex</a:t>
            </a:r>
            <a:r>
              <a:rPr lang="nb-NO" dirty="0"/>
              <a:t> item-elementet blir 300px i bredden hvis </a:t>
            </a:r>
            <a:r>
              <a:rPr lang="nb-NO" dirty="0" err="1"/>
              <a:t>flex-direction</a:t>
            </a:r>
            <a:r>
              <a:rPr lang="nb-NO" dirty="0"/>
              <a:t>: </a:t>
            </a:r>
            <a:r>
              <a:rPr lang="nb-NO" dirty="0" err="1"/>
              <a:t>row</a:t>
            </a:r>
            <a:r>
              <a:rPr lang="nb-NO" dirty="0"/>
              <a:t>;</a:t>
            </a:r>
          </a:p>
          <a:p>
            <a:pPr lvl="1"/>
            <a:r>
              <a:rPr lang="nb-NO" dirty="0"/>
              <a:t> Og 300px i høyden hvis </a:t>
            </a:r>
            <a:r>
              <a:rPr lang="nb-NO" dirty="0" err="1"/>
              <a:t>flex-direction:column</a:t>
            </a:r>
            <a:r>
              <a:rPr lang="nb-NO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0907724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78476594-93A6-B54D-A61A-7A08B3DC2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b="0" dirty="0"/>
              <a:t>Oppgaver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1DEA4539-E076-8546-83EA-D777FEBEE8F3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nb-NO" b="0" dirty="0"/>
              <a:t>Lag en navigasjonsbar med 4 lenker. Sett den til display: </a:t>
            </a:r>
            <a:r>
              <a:rPr lang="nb-NO" b="0" dirty="0" err="1"/>
              <a:t>flex</a:t>
            </a:r>
            <a:r>
              <a:rPr lang="nb-NO" b="0" dirty="0"/>
              <a:t>; Og sørg for at menypunktene legger seg under hverandre når det blir for trangt i bredden.</a:t>
            </a:r>
          </a:p>
          <a:p>
            <a:pPr marL="514350" indent="-514350">
              <a:buFont typeface="+mj-lt"/>
              <a:buAutoNum type="arabicPeriod"/>
            </a:pPr>
            <a:r>
              <a:rPr lang="nb-NO" b="0" dirty="0"/>
              <a:t>Lag et div-element som er en 16 piksler høy og bred </a:t>
            </a:r>
            <a:r>
              <a:rPr lang="nb-NO" b="0" dirty="0" err="1"/>
              <a:t>flexbox</a:t>
            </a:r>
            <a:r>
              <a:rPr lang="nb-NO" b="0" dirty="0"/>
              <a:t>. Inne i div-elementet legger du inn 3 nye elementet, og fordeler dem jevnt så det ser ut som en liten hamburger.</a:t>
            </a:r>
          </a:p>
          <a:p>
            <a:pPr marL="514350" indent="-514350">
              <a:buFont typeface="+mj-lt"/>
              <a:buAutoNum type="arabicPeriod"/>
            </a:pPr>
            <a:r>
              <a:rPr lang="nb-NO" b="0" dirty="0"/>
              <a:t>Du har lært om både </a:t>
            </a:r>
            <a:r>
              <a:rPr lang="nb-NO" b="0" dirty="0" err="1"/>
              <a:t>flex</a:t>
            </a:r>
            <a:r>
              <a:rPr lang="nb-NO" b="0" dirty="0"/>
              <a:t> og grid. Hvilket fordeler og ulemper har de?</a:t>
            </a:r>
          </a:p>
        </p:txBody>
      </p:sp>
    </p:spTree>
    <p:extLst>
      <p:ext uri="{BB962C8B-B14F-4D97-AF65-F5344CB8AC3E}">
        <p14:creationId xmlns:p14="http://schemas.microsoft.com/office/powerpoint/2010/main" val="27074350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e 6">
            <a:extLst>
              <a:ext uri="{FF2B5EF4-FFF2-40B4-BE49-F238E27FC236}">
                <a16:creationId xmlns:a16="http://schemas.microsoft.com/office/drawing/2014/main" id="{35F23828-F77B-F24F-A0B0-694C4E2C1E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437" y="1423214"/>
            <a:ext cx="6070398" cy="4104523"/>
          </a:xfrm>
          <a:prstGeom prst="rect">
            <a:avLst/>
          </a:prstGeom>
          <a:ln w="3175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9" name="Bilde 8">
            <a:extLst>
              <a:ext uri="{FF2B5EF4-FFF2-40B4-BE49-F238E27FC236}">
                <a16:creationId xmlns:a16="http://schemas.microsoft.com/office/drawing/2014/main" id="{07C5505C-A616-814D-8F83-A47D9DFF5F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3829" y="1551683"/>
            <a:ext cx="3584989" cy="3202126"/>
          </a:xfrm>
          <a:prstGeom prst="rect">
            <a:avLst/>
          </a:prstGeom>
          <a:ln w="3175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11" name="Bilde 10">
            <a:extLst>
              <a:ext uri="{FF2B5EF4-FFF2-40B4-BE49-F238E27FC236}">
                <a16:creationId xmlns:a16="http://schemas.microsoft.com/office/drawing/2014/main" id="{FBD92518-448D-CC4D-A9E3-E12881072A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67813" y="3006164"/>
            <a:ext cx="2124187" cy="3725333"/>
          </a:xfrm>
          <a:prstGeom prst="rect">
            <a:avLst/>
          </a:prstGeom>
          <a:ln w="3175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12" name="Tittel 1">
            <a:extLst>
              <a:ext uri="{FF2B5EF4-FFF2-40B4-BE49-F238E27FC236}">
                <a16:creationId xmlns:a16="http://schemas.microsoft.com/office/drawing/2014/main" id="{554029F4-9374-A943-8B4C-573774C412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b-NO" b="0" dirty="0"/>
              <a:t>Nettsider tilpasset ulike skjermstørrelser</a:t>
            </a:r>
          </a:p>
        </p:txBody>
      </p:sp>
    </p:spTree>
    <p:extLst>
      <p:ext uri="{BB962C8B-B14F-4D97-AF65-F5344CB8AC3E}">
        <p14:creationId xmlns:p14="http://schemas.microsoft.com/office/powerpoint/2010/main" val="4382670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6A9BB96D-99FD-A04E-A576-2EBB36D976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b="0" dirty="0" err="1"/>
              <a:t>Responsive</a:t>
            </a:r>
            <a:r>
              <a:rPr lang="nb-NO" b="0" dirty="0"/>
              <a:t> og adaptive nettsider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5357972B-B12C-674A-8758-C287C34578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 err="1"/>
              <a:t>Responsive</a:t>
            </a:r>
            <a:r>
              <a:rPr lang="nb-NO" b="0" dirty="0"/>
              <a:t> nettsider reagerer på alle endringer av nettleservinduet</a:t>
            </a:r>
          </a:p>
          <a:p>
            <a:endParaRPr lang="nb-NO" b="0" dirty="0"/>
          </a:p>
          <a:p>
            <a:r>
              <a:rPr lang="nb-NO" dirty="0"/>
              <a:t>Adaptive </a:t>
            </a:r>
            <a:r>
              <a:rPr lang="nb-NO" b="0" dirty="0"/>
              <a:t>nettsider reagerer kun ved gitte </a:t>
            </a:r>
            <a:r>
              <a:rPr lang="nb-NO" b="0" i="1" dirty="0" err="1"/>
              <a:t>breakpoints</a:t>
            </a:r>
            <a:endParaRPr lang="nb-NO" b="0" i="1" dirty="0"/>
          </a:p>
          <a:p>
            <a:pPr lvl="1"/>
            <a:r>
              <a:rPr lang="nb-NO" dirty="0"/>
              <a:t>Eks: </a:t>
            </a:r>
          </a:p>
          <a:p>
            <a:pPr lvl="2"/>
            <a:r>
              <a:rPr lang="nb-NO" dirty="0"/>
              <a:t>600px (mobil)</a:t>
            </a:r>
          </a:p>
          <a:p>
            <a:pPr lvl="2"/>
            <a:r>
              <a:rPr lang="nb-NO" dirty="0"/>
              <a:t>900px (</a:t>
            </a:r>
            <a:r>
              <a:rPr lang="nb-NO" dirty="0" err="1"/>
              <a:t>tablet</a:t>
            </a:r>
            <a:r>
              <a:rPr lang="nb-NO" dirty="0"/>
              <a:t>/</a:t>
            </a:r>
            <a:r>
              <a:rPr lang="nb-NO" dirty="0" err="1"/>
              <a:t>laptop</a:t>
            </a:r>
            <a:r>
              <a:rPr lang="nb-NO" dirty="0"/>
              <a:t>)</a:t>
            </a:r>
          </a:p>
          <a:p>
            <a:pPr lvl="2"/>
            <a:r>
              <a:rPr lang="nb-NO" dirty="0"/>
              <a:t>1200px (stor </a:t>
            </a:r>
            <a:r>
              <a:rPr lang="nb-NO" dirty="0" err="1"/>
              <a:t>laptop</a:t>
            </a:r>
            <a:r>
              <a:rPr lang="nb-NO" dirty="0"/>
              <a:t>/stasjonær)</a:t>
            </a:r>
            <a:endParaRPr lang="nb-NO" b="0" dirty="0"/>
          </a:p>
          <a:p>
            <a:pPr lvl="1"/>
            <a:endParaRPr lang="nb-NO" b="0" dirty="0"/>
          </a:p>
        </p:txBody>
      </p:sp>
    </p:spTree>
    <p:extLst>
      <p:ext uri="{BB962C8B-B14F-4D97-AF65-F5344CB8AC3E}">
        <p14:creationId xmlns:p14="http://schemas.microsoft.com/office/powerpoint/2010/main" val="17854159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e 4">
            <a:extLst>
              <a:ext uri="{FF2B5EF4-FFF2-40B4-BE49-F238E27FC236}">
                <a16:creationId xmlns:a16="http://schemas.microsoft.com/office/drawing/2014/main" id="{038A6EA7-8B82-954E-9981-F21C7B008B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10056"/>
            <a:ext cx="12192000" cy="4437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90121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05A0DDDA-8889-8B49-AAE7-DBFC61EE5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b="0" dirty="0" err="1"/>
              <a:t>Responsive</a:t>
            </a:r>
            <a:r>
              <a:rPr lang="nb-NO" b="0" dirty="0"/>
              <a:t> nettsider med CSS</a:t>
            </a:r>
          </a:p>
        </p:txBody>
      </p:sp>
      <p:pic>
        <p:nvPicPr>
          <p:cNvPr id="5" name="Plassholder for innhold 4">
            <a:extLst>
              <a:ext uri="{FF2B5EF4-FFF2-40B4-BE49-F238E27FC236}">
                <a16:creationId xmlns:a16="http://schemas.microsoft.com/office/drawing/2014/main" id="{D971146D-1205-E54F-8ADF-FD479DD8FC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36133" y="2797332"/>
            <a:ext cx="3504351" cy="2151186"/>
          </a:xfrm>
          <a:prstGeom prst="rect">
            <a:avLst/>
          </a:prstGeom>
          <a:ln w="3175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6" name="Plassholder for innhold 2">
            <a:extLst>
              <a:ext uri="{FF2B5EF4-FFF2-40B4-BE49-F238E27FC236}">
                <a16:creationId xmlns:a16="http://schemas.microsoft.com/office/drawing/2014/main" id="{2762F218-2FBC-674F-9FFA-23435FA0FFD4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432547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1" i="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b-NO" b="0" dirty="0"/>
              <a:t>Bruke % til å sette bredde</a:t>
            </a:r>
          </a:p>
          <a:p>
            <a:pPr lvl="1"/>
            <a:endParaRPr lang="nb-NO" dirty="0"/>
          </a:p>
        </p:txBody>
      </p:sp>
      <p:sp>
        <p:nvSpPr>
          <p:cNvPr id="7" name="Plassholder for innhold 2">
            <a:extLst>
              <a:ext uri="{FF2B5EF4-FFF2-40B4-BE49-F238E27FC236}">
                <a16:creationId xmlns:a16="http://schemas.microsoft.com/office/drawing/2014/main" id="{FA8DF0CE-113B-F045-BF42-FF92CBE25876}"/>
              </a:ext>
            </a:extLst>
          </p:cNvPr>
          <p:cNvSpPr txBox="1">
            <a:spLocks/>
          </p:cNvSpPr>
          <p:nvPr/>
        </p:nvSpPr>
        <p:spPr>
          <a:xfrm>
            <a:off x="6391834" y="1852519"/>
            <a:ext cx="432547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1" i="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b-NO" b="0" dirty="0"/>
              <a:t>Problem ved små skjermer</a:t>
            </a:r>
          </a:p>
          <a:p>
            <a:pPr marL="457200" lvl="1" indent="0">
              <a:buNone/>
            </a:pPr>
            <a:endParaRPr lang="nb-NO" dirty="0"/>
          </a:p>
        </p:txBody>
      </p:sp>
      <p:pic>
        <p:nvPicPr>
          <p:cNvPr id="9" name="Bilde 8">
            <a:extLst>
              <a:ext uri="{FF2B5EF4-FFF2-40B4-BE49-F238E27FC236}">
                <a16:creationId xmlns:a16="http://schemas.microsoft.com/office/drawing/2014/main" id="{6CB5760B-5A6C-FE4A-9EC5-5F1F8F6232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5653" y="2451000"/>
            <a:ext cx="3302747" cy="3725963"/>
          </a:xfrm>
          <a:prstGeom prst="rect">
            <a:avLst/>
          </a:prstGeom>
          <a:ln w="3175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cxnSp>
        <p:nvCxnSpPr>
          <p:cNvPr id="11" name="Rett pil 10">
            <a:extLst>
              <a:ext uri="{FF2B5EF4-FFF2-40B4-BE49-F238E27FC236}">
                <a16:creationId xmlns:a16="http://schemas.microsoft.com/office/drawing/2014/main" id="{FA7E43C5-EC4E-3C4A-80AC-23E9839A8E56}"/>
              </a:ext>
            </a:extLst>
          </p:cNvPr>
          <p:cNvCxnSpPr/>
          <p:nvPr/>
        </p:nvCxnSpPr>
        <p:spPr>
          <a:xfrm>
            <a:off x="5109881" y="2084294"/>
            <a:ext cx="968188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4684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A1A72532-6E2C-184E-B53E-4BE45C2499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b="0" dirty="0"/>
              <a:t>Adaptive nettsider med CSS</a:t>
            </a:r>
          </a:p>
        </p:txBody>
      </p:sp>
      <p:pic>
        <p:nvPicPr>
          <p:cNvPr id="5" name="Plassholder for innhold 4">
            <a:extLst>
              <a:ext uri="{FF2B5EF4-FFF2-40B4-BE49-F238E27FC236}">
                <a16:creationId xmlns:a16="http://schemas.microsoft.com/office/drawing/2014/main" id="{D055AAC9-5331-0B4F-874F-0AB35E133A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1249" y="2371194"/>
            <a:ext cx="4783018" cy="4351338"/>
          </a:xfrm>
        </p:spPr>
      </p:pic>
      <p:sp>
        <p:nvSpPr>
          <p:cNvPr id="6" name="Plassholder for innhold 2">
            <a:extLst>
              <a:ext uri="{FF2B5EF4-FFF2-40B4-BE49-F238E27FC236}">
                <a16:creationId xmlns:a16="http://schemas.microsoft.com/office/drawing/2014/main" id="{5B794A8A-84CF-224A-ADF9-0D42F8E6F8FD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58674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1" i="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b-NO" b="0" dirty="0"/>
              <a:t>Bruke media-</a:t>
            </a:r>
            <a:r>
              <a:rPr lang="nb-NO" b="0" dirty="0" err="1"/>
              <a:t>query</a:t>
            </a:r>
            <a:r>
              <a:rPr lang="nb-NO" b="0" dirty="0"/>
              <a:t> (media spørring)</a:t>
            </a:r>
          </a:p>
          <a:p>
            <a:pPr lvl="1"/>
            <a:endParaRPr lang="nb-NO" dirty="0"/>
          </a:p>
        </p:txBody>
      </p:sp>
      <p:pic>
        <p:nvPicPr>
          <p:cNvPr id="8" name="Bilde 7">
            <a:extLst>
              <a:ext uri="{FF2B5EF4-FFF2-40B4-BE49-F238E27FC236}">
                <a16:creationId xmlns:a16="http://schemas.microsoft.com/office/drawing/2014/main" id="{8D6BA31C-1BF3-8D46-A60B-4BC75CDA59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2746" y="2466306"/>
            <a:ext cx="3136501" cy="4256226"/>
          </a:xfrm>
          <a:prstGeom prst="rect">
            <a:avLst/>
          </a:prstGeom>
          <a:ln w="3175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9" name="Plassholder for innhold 2">
            <a:extLst>
              <a:ext uri="{FF2B5EF4-FFF2-40B4-BE49-F238E27FC236}">
                <a16:creationId xmlns:a16="http://schemas.microsoft.com/office/drawing/2014/main" id="{67CBCA4D-2AC0-7144-9F25-D5DE5C2885DE}"/>
              </a:ext>
            </a:extLst>
          </p:cNvPr>
          <p:cNvSpPr txBox="1">
            <a:spLocks/>
          </p:cNvSpPr>
          <p:nvPr/>
        </p:nvSpPr>
        <p:spPr>
          <a:xfrm>
            <a:off x="7458636" y="1862791"/>
            <a:ext cx="488128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1" i="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b-NO" b="0" dirty="0"/>
              <a:t>Fungerer bra på små skjermer</a:t>
            </a:r>
          </a:p>
          <a:p>
            <a:pPr marL="457200" lvl="1" indent="0">
              <a:buNone/>
            </a:pPr>
            <a:endParaRPr lang="nb-NO" dirty="0"/>
          </a:p>
        </p:txBody>
      </p:sp>
      <p:cxnSp>
        <p:nvCxnSpPr>
          <p:cNvPr id="10" name="Rett pil 9">
            <a:extLst>
              <a:ext uri="{FF2B5EF4-FFF2-40B4-BE49-F238E27FC236}">
                <a16:creationId xmlns:a16="http://schemas.microsoft.com/office/drawing/2014/main" id="{5C6AA663-8407-034E-B7C2-909D89E6BAD6}"/>
              </a:ext>
            </a:extLst>
          </p:cNvPr>
          <p:cNvCxnSpPr/>
          <p:nvPr/>
        </p:nvCxnSpPr>
        <p:spPr>
          <a:xfrm>
            <a:off x="6481481" y="2084294"/>
            <a:ext cx="968188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6917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AB23D504-7A53-6745-B2D5-2A5B693F56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b="0" dirty="0"/>
              <a:t>@media-betingelser</a:t>
            </a:r>
          </a:p>
        </p:txBody>
      </p:sp>
      <p:graphicFrame>
        <p:nvGraphicFramePr>
          <p:cNvPr id="4" name="Plassholder for innhold 3">
            <a:extLst>
              <a:ext uri="{FF2B5EF4-FFF2-40B4-BE49-F238E27FC236}">
                <a16:creationId xmlns:a16="http://schemas.microsoft.com/office/drawing/2014/main" id="{A37FDFA2-2AC1-CB48-940A-68BDBD0FB55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46918737"/>
              </p:ext>
            </p:extLst>
          </p:nvPr>
        </p:nvGraphicFramePr>
        <p:xfrm>
          <a:off x="1741050" y="2206160"/>
          <a:ext cx="8303903" cy="3291840"/>
        </p:xfrm>
        <a:graphic>
          <a:graphicData uri="http://schemas.openxmlformats.org/drawingml/2006/table">
            <a:tbl>
              <a:tblPr firstRow="1" firstCol="1" bandRow="1">
                <a:tableStyleId>{EB344D84-9AFB-497E-A393-DC336BA19D2E}</a:tableStyleId>
              </a:tblPr>
              <a:tblGrid>
                <a:gridCol w="2712814">
                  <a:extLst>
                    <a:ext uri="{9D8B030D-6E8A-4147-A177-3AD203B41FA5}">
                      <a16:colId xmlns:a16="http://schemas.microsoft.com/office/drawing/2014/main" val="998503689"/>
                    </a:ext>
                  </a:extLst>
                </a:gridCol>
                <a:gridCol w="5591089">
                  <a:extLst>
                    <a:ext uri="{9D8B030D-6E8A-4147-A177-3AD203B41FA5}">
                      <a16:colId xmlns:a16="http://schemas.microsoft.com/office/drawing/2014/main" val="1997571998"/>
                    </a:ext>
                  </a:extLst>
                </a:gridCol>
              </a:tblGrid>
              <a:tr h="33171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b-NO" sz="2400">
                          <a:effectLst/>
                        </a:rPr>
                        <a:t>Betingelse</a:t>
                      </a:r>
                      <a:endParaRPr lang="nb-NO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b-NO" sz="2400">
                          <a:effectLst/>
                        </a:rPr>
                        <a:t>Forklaring</a:t>
                      </a:r>
                      <a:endParaRPr lang="nb-NO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85352661"/>
                  </a:ext>
                </a:extLst>
              </a:tr>
              <a:tr h="66342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b-NO" sz="2400">
                          <a:effectLst/>
                        </a:rPr>
                        <a:t>(max-width: verdi)</a:t>
                      </a:r>
                      <a:endParaRPr lang="nb-NO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b-NO" sz="2400" dirty="0">
                          <a:effectLst/>
                        </a:rPr>
                        <a:t>Inntreffer når bredden på skjermen er mindre enn angitt verdi.</a:t>
                      </a:r>
                      <a:endParaRPr lang="nb-NO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80135777"/>
                  </a:ext>
                </a:extLst>
              </a:tr>
              <a:tr h="66342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b-NO" sz="2400">
                          <a:effectLst/>
                        </a:rPr>
                        <a:t>(min-width: verdi)</a:t>
                      </a:r>
                      <a:endParaRPr lang="nb-NO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b-NO" sz="2400">
                          <a:effectLst/>
                        </a:rPr>
                        <a:t>Inntreffer når bredden er større enn angitt verdi.</a:t>
                      </a:r>
                      <a:endParaRPr lang="nb-NO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3202882"/>
                  </a:ext>
                </a:extLst>
              </a:tr>
              <a:tr h="66342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b-NO" sz="2400">
                          <a:effectLst/>
                        </a:rPr>
                        <a:t>(max-height: verdi)</a:t>
                      </a:r>
                      <a:endParaRPr lang="nb-NO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b-NO" sz="2400">
                          <a:effectLst/>
                        </a:rPr>
                        <a:t>Inntreffer når høyden på skjermen er mindre enn angitt verdi.</a:t>
                      </a:r>
                      <a:endParaRPr lang="nb-NO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58241928"/>
                  </a:ext>
                </a:extLst>
              </a:tr>
              <a:tr h="66342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b-NO" sz="2400">
                          <a:effectLst/>
                        </a:rPr>
                        <a:t>(max-height: verdi)</a:t>
                      </a:r>
                      <a:endParaRPr lang="nb-NO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nb-NO" sz="2400" dirty="0">
                          <a:effectLst/>
                        </a:rPr>
                        <a:t>Inntreffer når høyden er større enn angitt verdi.</a:t>
                      </a:r>
                      <a:endParaRPr lang="nb-NO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277642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307105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B1AABE74-539E-0844-B776-2F1EF8BB52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b="0" dirty="0"/>
              <a:t>Oppgaver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A748C5DB-820F-994E-AC3B-A095D9D96EA1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accent6">
              <a:lumMod val="20000"/>
              <a:lumOff val="80000"/>
            </a:schemeClr>
          </a:solidFill>
        </p:spPr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nb-NO" b="0" dirty="0"/>
              <a:t>Lag en nettside som skifter farge med bredden på vinduet. Bruk følgende </a:t>
            </a:r>
            <a:r>
              <a:rPr lang="nb-NO" b="0" dirty="0" err="1"/>
              <a:t>breakpoints</a:t>
            </a:r>
            <a:r>
              <a:rPr lang="nb-NO" b="0" dirty="0"/>
              <a:t>:</a:t>
            </a:r>
          </a:p>
          <a:p>
            <a:pPr marL="971550" lvl="1" indent="-514350">
              <a:buFont typeface="+mj-lt"/>
              <a:buAutoNum type="alphaLcParenR"/>
            </a:pPr>
            <a:r>
              <a:rPr lang="nb-NO" dirty="0"/>
              <a:t>Gul når den er under 1400px</a:t>
            </a:r>
          </a:p>
          <a:p>
            <a:pPr marL="971550" lvl="1" indent="-514350">
              <a:buFont typeface="+mj-lt"/>
              <a:buAutoNum type="alphaLcParenR"/>
            </a:pPr>
            <a:r>
              <a:rPr lang="nb-NO" dirty="0"/>
              <a:t>Grønn når den er under 1000px</a:t>
            </a:r>
          </a:p>
          <a:p>
            <a:pPr marL="971550" lvl="1" indent="-514350">
              <a:buFont typeface="+mj-lt"/>
              <a:buAutoNum type="alphaLcParenR"/>
            </a:pPr>
            <a:r>
              <a:rPr lang="nb-NO" dirty="0"/>
              <a:t>Rød når den er under 800px</a:t>
            </a:r>
          </a:p>
          <a:p>
            <a:pPr marL="971550" lvl="1" indent="-514350">
              <a:buFont typeface="+mj-lt"/>
              <a:buAutoNum type="alphaLcParenR"/>
            </a:pPr>
            <a:r>
              <a:rPr lang="nb-NO" dirty="0"/>
              <a:t>Blå når den er under 600px</a:t>
            </a:r>
          </a:p>
          <a:p>
            <a:pPr marL="514350" indent="-514350">
              <a:buFont typeface="+mj-lt"/>
              <a:buAutoNum type="arabicPeriod"/>
            </a:pPr>
            <a:r>
              <a:rPr lang="nb-NO" b="0" dirty="0"/>
              <a:t>Skriv kode for en nettside som bytter bakgrunnsbilde i body-elementet når bredden på vinduet i nettleseren endres.</a:t>
            </a:r>
          </a:p>
          <a:p>
            <a:pPr marL="514350" indent="-514350">
              <a:buFont typeface="+mj-lt"/>
              <a:buAutoNum type="arabicPeriod"/>
            </a:pPr>
            <a:r>
              <a:rPr lang="nb-NO" b="0" dirty="0"/>
              <a:t>Bruk grid og presenter hver kolonne med matretter og hva matrettene heter. Det skal være fire matretter i bredden i utgangspunktet. Bruk media </a:t>
            </a:r>
            <a:r>
              <a:rPr lang="nb-NO" b="0" dirty="0" err="1"/>
              <a:t>queries</a:t>
            </a:r>
            <a:r>
              <a:rPr lang="nb-NO" b="0" dirty="0"/>
              <a:t> til å sørge for at det blir først tre, så to, så til slutt bare en matrett i bredden.</a:t>
            </a:r>
          </a:p>
          <a:p>
            <a:pPr marL="971550" lvl="1" indent="-514350">
              <a:buFont typeface="+mj-lt"/>
              <a:buAutoNum type="alphaLcParenR"/>
            </a:pPr>
            <a:endParaRPr lang="nb-NO" dirty="0"/>
          </a:p>
        </p:txBody>
      </p:sp>
      <p:pic>
        <p:nvPicPr>
          <p:cNvPr id="5" name="Bilde 4">
            <a:extLst>
              <a:ext uri="{FF2B5EF4-FFF2-40B4-BE49-F238E27FC236}">
                <a16:creationId xmlns:a16="http://schemas.microsoft.com/office/drawing/2014/main" id="{885C753A-66BC-DA4D-8D0D-5B612E4DAF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9273" y="3073151"/>
            <a:ext cx="3725365" cy="787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973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A3E04DD6-3278-0E4C-AA75-867E641E8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b="0" dirty="0" err="1"/>
              <a:t>Responsiv</a:t>
            </a:r>
            <a:r>
              <a:rPr lang="nb-NO" b="0" dirty="0"/>
              <a:t> navigasjonsbar med </a:t>
            </a:r>
            <a:r>
              <a:rPr lang="nb-NO" b="0" dirty="0" err="1"/>
              <a:t>flexbox</a:t>
            </a:r>
            <a:endParaRPr lang="nb-NO" b="0" dirty="0"/>
          </a:p>
        </p:txBody>
      </p:sp>
      <p:pic>
        <p:nvPicPr>
          <p:cNvPr id="5" name="Plassholder for innhold 4">
            <a:extLst>
              <a:ext uri="{FF2B5EF4-FFF2-40B4-BE49-F238E27FC236}">
                <a16:creationId xmlns:a16="http://schemas.microsoft.com/office/drawing/2014/main" id="{3D0BBCE4-8CF5-734A-B8EF-DB00EAD1E1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11767" y="2697427"/>
            <a:ext cx="4140200" cy="2336800"/>
          </a:xfrm>
          <a:prstGeom prst="rect">
            <a:avLst/>
          </a:prstGeom>
          <a:ln w="3175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7" name="Bilde 6">
            <a:extLst>
              <a:ext uri="{FF2B5EF4-FFF2-40B4-BE49-F238E27FC236}">
                <a16:creationId xmlns:a16="http://schemas.microsoft.com/office/drawing/2014/main" id="{8A9FA3C2-FD1C-BA4F-A1E7-A3C640FEEF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0934" y="3281627"/>
            <a:ext cx="2946400" cy="1168400"/>
          </a:xfrm>
          <a:prstGeom prst="rect">
            <a:avLst/>
          </a:prstGeom>
          <a:ln w="3175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8" name="Plassholder for innhold 2">
            <a:extLst>
              <a:ext uri="{FF2B5EF4-FFF2-40B4-BE49-F238E27FC236}">
                <a16:creationId xmlns:a16="http://schemas.microsoft.com/office/drawing/2014/main" id="{83D58445-0486-EC43-B85A-BD61DFD05154}"/>
              </a:ext>
            </a:extLst>
          </p:cNvPr>
          <p:cNvSpPr txBox="1">
            <a:spLocks/>
          </p:cNvSpPr>
          <p:nvPr/>
        </p:nvSpPr>
        <p:spPr>
          <a:xfrm>
            <a:off x="1160929" y="5456331"/>
            <a:ext cx="58674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1" i="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b-NO" b="0" dirty="0" err="1"/>
              <a:t>Section</a:t>
            </a:r>
            <a:r>
              <a:rPr lang="nb-NO" b="0" dirty="0"/>
              <a:t>-elementet blir en </a:t>
            </a:r>
            <a:r>
              <a:rPr lang="nb-NO" b="0" dirty="0" err="1"/>
              <a:t>flexbox</a:t>
            </a:r>
            <a:endParaRPr lang="nb-NO" b="0" dirty="0"/>
          </a:p>
          <a:p>
            <a:r>
              <a:rPr lang="nb-NO" b="0" dirty="0" err="1"/>
              <a:t>Article</a:t>
            </a:r>
            <a:r>
              <a:rPr lang="nb-NO" b="0" dirty="0"/>
              <a:t>-elementene blir </a:t>
            </a:r>
            <a:r>
              <a:rPr lang="nb-NO" b="0" dirty="0" err="1"/>
              <a:t>flex</a:t>
            </a:r>
            <a:r>
              <a:rPr lang="nb-NO" b="0" dirty="0"/>
              <a:t> </a:t>
            </a:r>
            <a:r>
              <a:rPr lang="nb-NO" b="0" dirty="0" err="1"/>
              <a:t>items</a:t>
            </a:r>
            <a:endParaRPr lang="nb-NO" b="0" dirty="0"/>
          </a:p>
          <a:p>
            <a:pPr lvl="1"/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5681543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sjon2" id="{CB0AF47E-E96F-9648-8BF3-29052F3270DA}" vid="{D21280D4-0851-A844-A601-4017F4C5CBE2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Office-tema</Template>
  <TotalTime>303</TotalTime>
  <Words>590</Words>
  <Application>Microsoft Macintosh PowerPoint</Application>
  <PresentationFormat>Widescreen</PresentationFormat>
  <Paragraphs>86</Paragraphs>
  <Slides>14</Slides>
  <Notes>1</Notes>
  <HiddenSlides>0</HiddenSlides>
  <MMClips>0</MMClips>
  <ScaleCrop>false</ScaleCrop>
  <HeadingPairs>
    <vt:vector size="6" baseType="variant">
      <vt:variant>
        <vt:lpstr>Brukte skrifter</vt:lpstr>
      </vt:variant>
      <vt:variant>
        <vt:i4>3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14</vt:i4>
      </vt:variant>
    </vt:vector>
  </HeadingPairs>
  <TitlesOfParts>
    <vt:vector size="18" baseType="lpstr">
      <vt:lpstr>Arial</vt:lpstr>
      <vt:lpstr>Calibri</vt:lpstr>
      <vt:lpstr>Times New Roman</vt:lpstr>
      <vt:lpstr>Office-tema</vt:lpstr>
      <vt:lpstr>IT 1 </vt:lpstr>
      <vt:lpstr>Nettsider tilpasset ulike skjermstørrelser</vt:lpstr>
      <vt:lpstr>Responsive og adaptive nettsider</vt:lpstr>
      <vt:lpstr>PowerPoint-presentasjon</vt:lpstr>
      <vt:lpstr>Responsive nettsider med CSS</vt:lpstr>
      <vt:lpstr>Adaptive nettsider med CSS</vt:lpstr>
      <vt:lpstr>@media-betingelser</vt:lpstr>
      <vt:lpstr>Oppgaver</vt:lpstr>
      <vt:lpstr>Responsiv navigasjonsbar med flexbox</vt:lpstr>
      <vt:lpstr>Horisontalt eller vertikalt med flex-direction</vt:lpstr>
      <vt:lpstr>Fordele elementene med justify-content</vt:lpstr>
      <vt:lpstr>Midtstille elementene med align-items</vt:lpstr>
      <vt:lpstr>Størrelse på et flex item</vt:lpstr>
      <vt:lpstr>Oppgaver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IT 1 </dc:title>
  <dc:creator>Thor Christian Coward</dc:creator>
  <cp:lastModifiedBy>Thor Christian Coward</cp:lastModifiedBy>
  <cp:revision>10</cp:revision>
  <dcterms:created xsi:type="dcterms:W3CDTF">2019-01-06T15:04:40Z</dcterms:created>
  <dcterms:modified xsi:type="dcterms:W3CDTF">2019-01-06T20:08:39Z</dcterms:modified>
</cp:coreProperties>
</file>

<file path=docProps/thumbnail.jpeg>
</file>